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79" r:id="rId5"/>
    <p:sldId id="259" r:id="rId6"/>
    <p:sldId id="280" r:id="rId7"/>
    <p:sldId id="260" r:id="rId8"/>
    <p:sldId id="272" r:id="rId9"/>
    <p:sldId id="265" r:id="rId10"/>
    <p:sldId id="266" r:id="rId11"/>
    <p:sldId id="267" r:id="rId12"/>
    <p:sldId id="268" r:id="rId13"/>
    <p:sldId id="269" r:id="rId14"/>
    <p:sldId id="281" r:id="rId15"/>
    <p:sldId id="270" r:id="rId16"/>
    <p:sldId id="271" r:id="rId17"/>
    <p:sldId id="282" r:id="rId18"/>
    <p:sldId id="273" r:id="rId19"/>
    <p:sldId id="275" r:id="rId20"/>
    <p:sldId id="276" r:id="rId21"/>
    <p:sldId id="278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Итоги ГИА – 9</a:t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dirty="0" smtClean="0"/>
              <a:t>2022-2023 </a:t>
            </a:r>
            <a:r>
              <a:rPr lang="ru-RU" dirty="0" smtClean="0"/>
              <a:t>учебном году</a:t>
            </a:r>
            <a:endParaRPr lang="ru-RU" dirty="0"/>
          </a:p>
        </p:txBody>
      </p:sp>
      <p:pic>
        <p:nvPicPr>
          <p:cNvPr id="1026" name="Picture 2" descr="C:\Users\User\Desktop\2055f771-cc66-4502-a95e-c5621338297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3071810"/>
            <a:ext cx="5643602" cy="31851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1736" y="1571612"/>
            <a:ext cx="677226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u="sng" dirty="0" smtClean="0">
                <a:solidFill>
                  <a:schemeClr val="tx1"/>
                </a:solidFill>
              </a:rPr>
              <a:t>Итоги ГИА – 9 по биологии (в основной период) </a:t>
            </a:r>
            <a:br>
              <a:rPr lang="ru-RU" sz="2700" b="1" u="sng" dirty="0" smtClean="0">
                <a:solidFill>
                  <a:schemeClr val="tx1"/>
                </a:solidFill>
              </a:rPr>
            </a:br>
            <a:r>
              <a:rPr lang="ru-RU" sz="2700" b="1" u="sng" dirty="0" smtClean="0">
                <a:solidFill>
                  <a:schemeClr val="tx1"/>
                </a:solidFill>
              </a:rPr>
              <a:t>учитель: Кондратенко И.Е</a:t>
            </a:r>
            <a:r>
              <a:rPr lang="ru-RU" sz="2700" b="1" u="sng" dirty="0" smtClean="0">
                <a:solidFill>
                  <a:schemeClr val="tx1"/>
                </a:solidFill>
              </a:rPr>
              <a:t/>
            </a:r>
            <a:br>
              <a:rPr lang="ru-RU" sz="2700" b="1" u="sng" dirty="0" smtClean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643182"/>
            <a:ext cx="7772400" cy="3376618"/>
          </a:xfrm>
        </p:spPr>
        <p:txBody>
          <a:bodyPr/>
          <a:lstStyle/>
          <a:p>
            <a:r>
              <a:rPr lang="ru-RU" dirty="0" smtClean="0"/>
              <a:t>Количество сдававших </a:t>
            </a:r>
            <a:r>
              <a:rPr lang="ru-RU" dirty="0" smtClean="0"/>
              <a:t>9 человек, </a:t>
            </a:r>
            <a:r>
              <a:rPr lang="ru-RU" dirty="0" smtClean="0"/>
              <a:t>из них:</a:t>
            </a:r>
          </a:p>
          <a:p>
            <a:pPr>
              <a:buNone/>
            </a:pPr>
            <a:r>
              <a:rPr lang="ru-RU" dirty="0" smtClean="0"/>
              <a:t>«5» – 1</a:t>
            </a:r>
          </a:p>
          <a:p>
            <a:pPr>
              <a:buNone/>
            </a:pPr>
            <a:r>
              <a:rPr lang="ru-RU" dirty="0" smtClean="0"/>
              <a:t>«4» – </a:t>
            </a:r>
            <a:r>
              <a:rPr lang="ru-RU" dirty="0" smtClean="0"/>
              <a:t>6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«3» - </a:t>
            </a:r>
            <a:r>
              <a:rPr lang="ru-RU" dirty="0" smtClean="0"/>
              <a:t>2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Средний балл по результатам ОГЭ - 4</a:t>
            </a:r>
            <a:endParaRPr lang="ru-RU" dirty="0"/>
          </a:p>
        </p:txBody>
      </p:sp>
      <p:pic>
        <p:nvPicPr>
          <p:cNvPr id="4" name="Picture 2" descr="C:\Users\User\Desktop\2055f771-cc66-4502-a95e-c5621338297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2714612" cy="15320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488" y="1571612"/>
            <a:ext cx="648651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u="sng" dirty="0" smtClean="0">
                <a:solidFill>
                  <a:schemeClr val="tx1"/>
                </a:solidFill>
              </a:rPr>
              <a:t>Итоги ГИА – 9 по </a:t>
            </a:r>
            <a:r>
              <a:rPr lang="ru-RU" sz="2700" b="1" u="sng" dirty="0" smtClean="0">
                <a:solidFill>
                  <a:schemeClr val="tx1"/>
                </a:solidFill>
              </a:rPr>
              <a:t>химии </a:t>
            </a:r>
            <a:r>
              <a:rPr lang="ru-RU" sz="2700" b="1" u="sng" dirty="0" smtClean="0">
                <a:solidFill>
                  <a:schemeClr val="tx1"/>
                </a:solidFill>
              </a:rPr>
              <a:t/>
            </a:r>
            <a:br>
              <a:rPr lang="ru-RU" sz="2700" b="1" u="sng" dirty="0" smtClean="0">
                <a:solidFill>
                  <a:schemeClr val="tx1"/>
                </a:solidFill>
              </a:rPr>
            </a:br>
            <a:r>
              <a:rPr lang="ru-RU" sz="2700" b="1" u="sng" dirty="0" smtClean="0">
                <a:solidFill>
                  <a:schemeClr val="tx1"/>
                </a:solidFill>
              </a:rPr>
              <a:t>учитель: Емелина И.И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643182"/>
            <a:ext cx="7772400" cy="3376618"/>
          </a:xfrm>
        </p:spPr>
        <p:txBody>
          <a:bodyPr/>
          <a:lstStyle/>
          <a:p>
            <a:r>
              <a:rPr lang="ru-RU" dirty="0" smtClean="0"/>
              <a:t>Количество сдававших </a:t>
            </a:r>
            <a:r>
              <a:rPr lang="ru-RU" dirty="0" smtClean="0"/>
              <a:t>3 </a:t>
            </a:r>
            <a:r>
              <a:rPr lang="ru-RU" dirty="0" smtClean="0"/>
              <a:t>человека, из них:</a:t>
            </a:r>
          </a:p>
          <a:p>
            <a:pPr>
              <a:buNone/>
            </a:pPr>
            <a:r>
              <a:rPr lang="ru-RU" dirty="0" smtClean="0"/>
              <a:t>«5» - 1</a:t>
            </a:r>
          </a:p>
          <a:p>
            <a:pPr>
              <a:buNone/>
            </a:pPr>
            <a:r>
              <a:rPr lang="ru-RU" dirty="0" smtClean="0"/>
              <a:t>«</a:t>
            </a:r>
            <a:r>
              <a:rPr lang="ru-RU" dirty="0" smtClean="0"/>
              <a:t>4» – 1</a:t>
            </a:r>
          </a:p>
          <a:p>
            <a:pPr>
              <a:buNone/>
            </a:pPr>
            <a:r>
              <a:rPr lang="ru-RU" dirty="0" smtClean="0"/>
              <a:t>«3» - 1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Средний балл по результатам ОГЭ - 4</a:t>
            </a:r>
            <a:endParaRPr lang="ru-RU" dirty="0"/>
          </a:p>
        </p:txBody>
      </p:sp>
      <p:pic>
        <p:nvPicPr>
          <p:cNvPr id="4" name="Picture 2" descr="C:\Users\User\Desktop\2055f771-cc66-4502-a95e-c5621338297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2714612" cy="15320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488" y="1571612"/>
            <a:ext cx="648651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u="sng" dirty="0" smtClean="0">
                <a:solidFill>
                  <a:schemeClr val="tx1"/>
                </a:solidFill>
              </a:rPr>
              <a:t>Итоги ГИА – 9 по физике (в основной период) </a:t>
            </a:r>
            <a:br>
              <a:rPr lang="ru-RU" sz="2700" b="1" u="sng" dirty="0" smtClean="0">
                <a:solidFill>
                  <a:schemeClr val="tx1"/>
                </a:solidFill>
              </a:rPr>
            </a:br>
            <a:r>
              <a:rPr lang="ru-RU" sz="2700" b="1" u="sng" dirty="0" smtClean="0">
                <a:solidFill>
                  <a:schemeClr val="tx1"/>
                </a:solidFill>
              </a:rPr>
              <a:t>учитель: Литвиненко О.В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643182"/>
            <a:ext cx="7772400" cy="3376618"/>
          </a:xfrm>
        </p:spPr>
        <p:txBody>
          <a:bodyPr/>
          <a:lstStyle/>
          <a:p>
            <a:r>
              <a:rPr lang="ru-RU" dirty="0" smtClean="0"/>
              <a:t>Количество сдававших </a:t>
            </a:r>
            <a:r>
              <a:rPr lang="ru-RU" dirty="0" smtClean="0"/>
              <a:t>2 </a:t>
            </a:r>
            <a:r>
              <a:rPr lang="ru-RU" dirty="0" smtClean="0"/>
              <a:t>человек, из них: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«3» - </a:t>
            </a:r>
            <a:r>
              <a:rPr lang="ru-RU" dirty="0" smtClean="0"/>
              <a:t>2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Средний балл по результатам ОГЭ - 3</a:t>
            </a:r>
            <a:endParaRPr lang="ru-RU" dirty="0"/>
          </a:p>
        </p:txBody>
      </p:sp>
      <p:pic>
        <p:nvPicPr>
          <p:cNvPr id="4" name="Picture 2" descr="C:\Users\User\Desktop\2055f771-cc66-4502-a95e-c5621338297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2714612" cy="15320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488" y="1571612"/>
            <a:ext cx="648651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u="sng" dirty="0" smtClean="0">
                <a:solidFill>
                  <a:schemeClr val="tx1"/>
                </a:solidFill>
              </a:rPr>
              <a:t>Итоги ГИА – 9 по истории (в основной период) </a:t>
            </a:r>
            <a:br>
              <a:rPr lang="ru-RU" sz="2700" b="1" u="sng" dirty="0" smtClean="0">
                <a:solidFill>
                  <a:schemeClr val="tx1"/>
                </a:solidFill>
              </a:rPr>
            </a:br>
            <a:r>
              <a:rPr lang="ru-RU" sz="2700" b="1" u="sng" dirty="0" smtClean="0">
                <a:solidFill>
                  <a:schemeClr val="tx1"/>
                </a:solidFill>
              </a:rPr>
              <a:t>учитель: Полянская К.В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643182"/>
            <a:ext cx="7772400" cy="3376618"/>
          </a:xfrm>
        </p:spPr>
        <p:txBody>
          <a:bodyPr/>
          <a:lstStyle/>
          <a:p>
            <a:r>
              <a:rPr lang="ru-RU" dirty="0" smtClean="0"/>
              <a:t>Количество сдававших </a:t>
            </a:r>
            <a:r>
              <a:rPr lang="ru-RU" dirty="0" smtClean="0"/>
              <a:t>5 </a:t>
            </a:r>
            <a:r>
              <a:rPr lang="ru-RU" dirty="0" smtClean="0"/>
              <a:t>человека, из них:</a:t>
            </a:r>
          </a:p>
          <a:p>
            <a:pPr>
              <a:buNone/>
            </a:pPr>
            <a:r>
              <a:rPr lang="ru-RU" dirty="0" smtClean="0"/>
              <a:t>«4» – 2</a:t>
            </a:r>
          </a:p>
          <a:p>
            <a:pPr>
              <a:buNone/>
            </a:pPr>
            <a:r>
              <a:rPr lang="ru-RU" dirty="0" smtClean="0"/>
              <a:t>«3» - </a:t>
            </a:r>
            <a:r>
              <a:rPr lang="ru-RU" dirty="0" smtClean="0"/>
              <a:t>2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«2» - 1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Средний балл по результатам ОГЭ - </a:t>
            </a:r>
            <a:r>
              <a:rPr lang="ru-RU" dirty="0" smtClean="0"/>
              <a:t>3</a:t>
            </a:r>
            <a:endParaRPr lang="ru-RU" dirty="0"/>
          </a:p>
        </p:txBody>
      </p:sp>
      <p:pic>
        <p:nvPicPr>
          <p:cNvPr id="4" name="Picture 2" descr="C:\Users\User\Desktop\2055f771-cc66-4502-a95e-c5621338297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2714612" cy="15320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488" y="1571612"/>
            <a:ext cx="648651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u="sng" dirty="0" smtClean="0">
                <a:solidFill>
                  <a:schemeClr val="tx1"/>
                </a:solidFill>
              </a:rPr>
              <a:t>Итоги ГИА – 9 по истории (в </a:t>
            </a:r>
            <a:r>
              <a:rPr lang="ru-RU" sz="2700" b="1" u="sng" dirty="0" smtClean="0">
                <a:solidFill>
                  <a:schemeClr val="tx1"/>
                </a:solidFill>
              </a:rPr>
              <a:t>дополнительный период </a:t>
            </a:r>
            <a:r>
              <a:rPr lang="ru-RU" sz="2700" b="1" u="sng" dirty="0" smtClean="0">
                <a:solidFill>
                  <a:schemeClr val="tx1"/>
                </a:solidFill>
              </a:rPr>
              <a:t>период) </a:t>
            </a:r>
            <a:br>
              <a:rPr lang="ru-RU" sz="2700" b="1" u="sng" dirty="0" smtClean="0">
                <a:solidFill>
                  <a:schemeClr val="tx1"/>
                </a:solidFill>
              </a:rPr>
            </a:br>
            <a:r>
              <a:rPr lang="ru-RU" sz="2700" b="1" u="sng" dirty="0" smtClean="0">
                <a:solidFill>
                  <a:schemeClr val="tx1"/>
                </a:solidFill>
              </a:rPr>
              <a:t>учитель: Полянская К.В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643182"/>
            <a:ext cx="7772400" cy="3376618"/>
          </a:xfrm>
        </p:spPr>
        <p:txBody>
          <a:bodyPr/>
          <a:lstStyle/>
          <a:p>
            <a:r>
              <a:rPr lang="ru-RU" dirty="0" smtClean="0"/>
              <a:t>Количество сдававших </a:t>
            </a:r>
            <a:r>
              <a:rPr lang="ru-RU" dirty="0" smtClean="0"/>
              <a:t>1 человек, </a:t>
            </a:r>
            <a:r>
              <a:rPr lang="ru-RU" dirty="0" smtClean="0"/>
              <a:t>из них:</a:t>
            </a: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«2» - 1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Средний балл по результатам ОГЭ - </a:t>
            </a:r>
            <a:r>
              <a:rPr lang="ru-RU" dirty="0" smtClean="0"/>
              <a:t>2</a:t>
            </a:r>
            <a:endParaRPr lang="ru-RU" dirty="0"/>
          </a:p>
        </p:txBody>
      </p:sp>
      <p:pic>
        <p:nvPicPr>
          <p:cNvPr id="4" name="Picture 2" descr="C:\Users\User\Desktop\2055f771-cc66-4502-a95e-c5621338297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2714612" cy="15320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488" y="1571612"/>
            <a:ext cx="648651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u="sng" dirty="0" smtClean="0">
                <a:solidFill>
                  <a:schemeClr val="tx1"/>
                </a:solidFill>
              </a:rPr>
              <a:t>Итоги ГИА – 9 по литературе (в основной период) </a:t>
            </a:r>
            <a:br>
              <a:rPr lang="ru-RU" sz="2700" b="1" u="sng" dirty="0" smtClean="0">
                <a:solidFill>
                  <a:schemeClr val="tx1"/>
                </a:solidFill>
              </a:rPr>
            </a:br>
            <a:r>
              <a:rPr lang="ru-RU" sz="2700" b="1" u="sng" dirty="0" smtClean="0">
                <a:solidFill>
                  <a:schemeClr val="tx1"/>
                </a:solidFill>
              </a:rPr>
              <a:t>учитель: </a:t>
            </a:r>
            <a:r>
              <a:rPr lang="ru-RU" sz="2700" b="1" u="sng" dirty="0" smtClean="0">
                <a:solidFill>
                  <a:schemeClr val="tx1"/>
                </a:solidFill>
              </a:rPr>
              <a:t>Москвина О.Н (9Б класс)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643182"/>
            <a:ext cx="7772400" cy="3376618"/>
          </a:xfrm>
        </p:spPr>
        <p:txBody>
          <a:bodyPr/>
          <a:lstStyle/>
          <a:p>
            <a:r>
              <a:rPr lang="ru-RU" dirty="0" smtClean="0"/>
              <a:t>Количество сдававших 2 человека, из них:</a:t>
            </a:r>
          </a:p>
          <a:p>
            <a:pPr>
              <a:buNone/>
            </a:pPr>
            <a:r>
              <a:rPr lang="ru-RU" dirty="0" smtClean="0"/>
              <a:t>«5» </a:t>
            </a:r>
            <a:r>
              <a:rPr lang="ru-RU" dirty="0" smtClean="0"/>
              <a:t>– 1</a:t>
            </a:r>
          </a:p>
          <a:p>
            <a:pPr>
              <a:buNone/>
            </a:pPr>
            <a:r>
              <a:rPr lang="ru-RU" dirty="0" smtClean="0"/>
              <a:t>«4» </a:t>
            </a:r>
            <a:r>
              <a:rPr lang="ru-RU" dirty="0" smtClean="0"/>
              <a:t>- 1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Средний балл по результатам ОГЭ - 4</a:t>
            </a:r>
            <a:endParaRPr lang="ru-RU" dirty="0"/>
          </a:p>
        </p:txBody>
      </p:sp>
      <p:pic>
        <p:nvPicPr>
          <p:cNvPr id="4" name="Picture 2" descr="C:\Users\User\Desktop\2055f771-cc66-4502-a95e-c5621338297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2714612" cy="15320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488" y="1571612"/>
            <a:ext cx="648651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u="sng" dirty="0" smtClean="0">
                <a:solidFill>
                  <a:schemeClr val="tx1"/>
                </a:solidFill>
              </a:rPr>
              <a:t>Итоги ГИА – 9 по географии (в основной период) </a:t>
            </a:r>
            <a:br>
              <a:rPr lang="ru-RU" sz="2700" b="1" u="sng" dirty="0" smtClean="0">
                <a:solidFill>
                  <a:schemeClr val="tx1"/>
                </a:solidFill>
              </a:rPr>
            </a:br>
            <a:r>
              <a:rPr lang="ru-RU" sz="2700" b="1" u="sng" dirty="0" smtClean="0">
                <a:solidFill>
                  <a:schemeClr val="tx1"/>
                </a:solidFill>
              </a:rPr>
              <a:t>учителя: </a:t>
            </a:r>
            <a:r>
              <a:rPr lang="ru-RU" sz="2700" b="1" u="sng" dirty="0" err="1" smtClean="0">
                <a:solidFill>
                  <a:schemeClr val="tx1"/>
                </a:solidFill>
              </a:rPr>
              <a:t>Грак</a:t>
            </a:r>
            <a:r>
              <a:rPr lang="ru-RU" sz="2700" b="1" u="sng" dirty="0" smtClean="0">
                <a:solidFill>
                  <a:schemeClr val="tx1"/>
                </a:solidFill>
              </a:rPr>
              <a:t> О.А – </a:t>
            </a:r>
            <a:r>
              <a:rPr lang="ru-RU" sz="2700" b="1" u="sng" dirty="0" smtClean="0">
                <a:solidFill>
                  <a:schemeClr val="tx1"/>
                </a:solidFill>
              </a:rPr>
              <a:t>9б, 9в</a:t>
            </a:r>
            <a:r>
              <a:rPr lang="ru-RU" sz="2700" b="1" u="sng" dirty="0" smtClean="0">
                <a:solidFill>
                  <a:schemeClr val="tx1"/>
                </a:solidFill>
              </a:rPr>
              <a:t/>
            </a:r>
            <a:br>
              <a:rPr lang="ru-RU" sz="2700" b="1" u="sng" dirty="0" smtClean="0">
                <a:solidFill>
                  <a:schemeClr val="tx1"/>
                </a:solidFill>
              </a:rPr>
            </a:br>
            <a:r>
              <a:rPr lang="ru-RU" sz="2700" b="1" u="sng" dirty="0" smtClean="0">
                <a:solidFill>
                  <a:schemeClr val="tx1"/>
                </a:solidFill>
              </a:rPr>
              <a:t>Анисимова Е.В – </a:t>
            </a:r>
            <a:r>
              <a:rPr lang="ru-RU" sz="2700" b="1" u="sng" dirty="0" smtClean="0">
                <a:solidFill>
                  <a:schemeClr val="tx1"/>
                </a:solidFill>
              </a:rPr>
              <a:t>9а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643182"/>
            <a:ext cx="7772400" cy="3376618"/>
          </a:xfrm>
        </p:spPr>
        <p:txBody>
          <a:bodyPr/>
          <a:lstStyle/>
          <a:p>
            <a:r>
              <a:rPr lang="ru-RU" dirty="0" smtClean="0"/>
              <a:t>Количество сдававших </a:t>
            </a:r>
            <a:r>
              <a:rPr lang="ru-RU" dirty="0" smtClean="0"/>
              <a:t>42 </a:t>
            </a:r>
            <a:r>
              <a:rPr lang="ru-RU" dirty="0" smtClean="0"/>
              <a:t>человека, из них:</a:t>
            </a:r>
          </a:p>
          <a:p>
            <a:pPr>
              <a:buNone/>
            </a:pPr>
            <a:r>
              <a:rPr lang="ru-RU" dirty="0" smtClean="0"/>
              <a:t>«5» - </a:t>
            </a:r>
            <a:r>
              <a:rPr lang="ru-RU" dirty="0" smtClean="0"/>
              <a:t>3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«4</a:t>
            </a:r>
            <a:r>
              <a:rPr lang="ru-RU" dirty="0" smtClean="0"/>
              <a:t>» – </a:t>
            </a:r>
            <a:r>
              <a:rPr lang="ru-RU" dirty="0" smtClean="0"/>
              <a:t>17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«3» - </a:t>
            </a:r>
            <a:r>
              <a:rPr lang="ru-RU" dirty="0" smtClean="0"/>
              <a:t>18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«2» - 4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Средний балл по результатам ОГЭ - </a:t>
            </a:r>
            <a:r>
              <a:rPr lang="ru-RU" dirty="0" smtClean="0"/>
              <a:t>3</a:t>
            </a:r>
            <a:endParaRPr lang="ru-RU" dirty="0"/>
          </a:p>
        </p:txBody>
      </p:sp>
      <p:pic>
        <p:nvPicPr>
          <p:cNvPr id="4" name="Picture 2" descr="C:\Users\User\Desktop\2055f771-cc66-4502-a95e-c5621338297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2714612" cy="15320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488" y="1571612"/>
            <a:ext cx="648651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u="sng" dirty="0" smtClean="0">
                <a:solidFill>
                  <a:schemeClr val="tx1"/>
                </a:solidFill>
              </a:rPr>
              <a:t>Итоги ГИА – 9 по географии (в </a:t>
            </a:r>
            <a:r>
              <a:rPr lang="ru-RU" sz="2700" b="1" u="sng" dirty="0" smtClean="0">
                <a:solidFill>
                  <a:schemeClr val="tx1"/>
                </a:solidFill>
              </a:rPr>
              <a:t>дополнительный период) </a:t>
            </a:r>
            <a:r>
              <a:rPr lang="ru-RU" sz="2700" b="1" u="sng" dirty="0" smtClean="0">
                <a:solidFill>
                  <a:schemeClr val="tx1"/>
                </a:solidFill>
              </a:rPr>
              <a:t/>
            </a:r>
            <a:br>
              <a:rPr lang="ru-RU" sz="2700" b="1" u="sng" dirty="0" smtClean="0">
                <a:solidFill>
                  <a:schemeClr val="tx1"/>
                </a:solidFill>
              </a:rPr>
            </a:br>
            <a:r>
              <a:rPr lang="ru-RU" sz="2700" b="1" u="sng" dirty="0" smtClean="0">
                <a:solidFill>
                  <a:schemeClr val="tx1"/>
                </a:solidFill>
              </a:rPr>
              <a:t>учитель:  Анисимова </a:t>
            </a:r>
            <a:r>
              <a:rPr lang="ru-RU" sz="2700" b="1" u="sng" dirty="0" smtClean="0">
                <a:solidFill>
                  <a:schemeClr val="tx1"/>
                </a:solidFill>
              </a:rPr>
              <a:t>Е.В – </a:t>
            </a:r>
            <a:r>
              <a:rPr lang="ru-RU" sz="2700" b="1" u="sng" dirty="0" smtClean="0">
                <a:solidFill>
                  <a:schemeClr val="tx1"/>
                </a:solidFill>
              </a:rPr>
              <a:t>9а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643182"/>
            <a:ext cx="7772400" cy="3376618"/>
          </a:xfrm>
        </p:spPr>
        <p:txBody>
          <a:bodyPr/>
          <a:lstStyle/>
          <a:p>
            <a:r>
              <a:rPr lang="ru-RU" dirty="0" smtClean="0"/>
              <a:t>Количество сдававших </a:t>
            </a:r>
            <a:r>
              <a:rPr lang="ru-RU" dirty="0" smtClean="0"/>
              <a:t>2 </a:t>
            </a:r>
            <a:r>
              <a:rPr lang="ru-RU" dirty="0" smtClean="0"/>
              <a:t>человека, из них:</a:t>
            </a:r>
          </a:p>
          <a:p>
            <a:pPr>
              <a:buNone/>
            </a:pPr>
            <a:r>
              <a:rPr lang="ru-RU" dirty="0" smtClean="0"/>
              <a:t>«</a:t>
            </a:r>
            <a:r>
              <a:rPr lang="ru-RU" dirty="0" smtClean="0"/>
              <a:t>3» - </a:t>
            </a:r>
            <a:r>
              <a:rPr lang="ru-RU" dirty="0" smtClean="0"/>
              <a:t>1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«2» - 1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Средний балл по результатам ОГЭ - </a:t>
            </a:r>
            <a:r>
              <a:rPr lang="ru-RU" dirty="0" smtClean="0"/>
              <a:t>2</a:t>
            </a:r>
            <a:endParaRPr lang="ru-RU" dirty="0"/>
          </a:p>
        </p:txBody>
      </p:sp>
      <p:pic>
        <p:nvPicPr>
          <p:cNvPr id="4" name="Picture 2" descr="C:\Users\User\Desktop\2055f771-cc66-4502-a95e-c5621338297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2714612" cy="15320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488" y="1571612"/>
            <a:ext cx="648651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u="sng" dirty="0" smtClean="0">
                <a:solidFill>
                  <a:schemeClr val="tx1"/>
                </a:solidFill>
              </a:rPr>
              <a:t>Итоги ГИА – 9 по обществознанию (в основной период) </a:t>
            </a:r>
            <a:br>
              <a:rPr lang="ru-RU" sz="2700" b="1" u="sng" dirty="0" smtClean="0">
                <a:solidFill>
                  <a:schemeClr val="tx1"/>
                </a:solidFill>
              </a:rPr>
            </a:br>
            <a:r>
              <a:rPr lang="ru-RU" sz="2700" b="1" u="sng" dirty="0" smtClean="0">
                <a:solidFill>
                  <a:schemeClr val="tx1"/>
                </a:solidFill>
              </a:rPr>
              <a:t>учитель: </a:t>
            </a:r>
            <a:r>
              <a:rPr lang="ru-RU" sz="2700" b="1" u="sng" dirty="0" smtClean="0">
                <a:solidFill>
                  <a:schemeClr val="tx1"/>
                </a:solidFill>
              </a:rPr>
              <a:t>Полянская </a:t>
            </a:r>
            <a:r>
              <a:rPr lang="ru-RU" sz="2700" b="1" u="sng" dirty="0" smtClean="0">
                <a:solidFill>
                  <a:schemeClr val="tx1"/>
                </a:solidFill>
              </a:rPr>
              <a:t>К.В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643182"/>
            <a:ext cx="7772400" cy="3376618"/>
          </a:xfrm>
        </p:spPr>
        <p:txBody>
          <a:bodyPr/>
          <a:lstStyle/>
          <a:p>
            <a:r>
              <a:rPr lang="ru-RU" dirty="0" smtClean="0"/>
              <a:t>Количество сдававших </a:t>
            </a:r>
            <a:r>
              <a:rPr lang="ru-RU" dirty="0" smtClean="0"/>
              <a:t>49 человек, </a:t>
            </a:r>
            <a:r>
              <a:rPr lang="ru-RU" dirty="0" smtClean="0"/>
              <a:t>из них:</a:t>
            </a:r>
          </a:p>
          <a:p>
            <a:pPr>
              <a:buNone/>
            </a:pPr>
            <a:r>
              <a:rPr lang="ru-RU" dirty="0" smtClean="0"/>
              <a:t>«5» - </a:t>
            </a:r>
            <a:r>
              <a:rPr lang="ru-RU" dirty="0" smtClean="0"/>
              <a:t>1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«4» – </a:t>
            </a:r>
            <a:r>
              <a:rPr lang="ru-RU" dirty="0" smtClean="0"/>
              <a:t>10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«3» - </a:t>
            </a:r>
            <a:r>
              <a:rPr lang="ru-RU" dirty="0" smtClean="0"/>
              <a:t>29</a:t>
            </a: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«2» - </a:t>
            </a:r>
            <a:r>
              <a:rPr lang="ru-RU" b="1" dirty="0" smtClean="0">
                <a:solidFill>
                  <a:srgbClr val="FF0000"/>
                </a:solidFill>
              </a:rPr>
              <a:t>9!!!</a:t>
            </a:r>
            <a:endParaRPr lang="ru-RU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Средний балл по результатам ОГЭ - 3</a:t>
            </a:r>
            <a:endParaRPr lang="ru-RU" dirty="0"/>
          </a:p>
        </p:txBody>
      </p:sp>
      <p:pic>
        <p:nvPicPr>
          <p:cNvPr id="4" name="Picture 2" descr="C:\Users\User\Desktop\2055f771-cc66-4502-a95e-c5621338297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2714612" cy="15320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500042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u="sng" dirty="0" smtClean="0">
                <a:solidFill>
                  <a:schemeClr val="tx1"/>
                </a:solidFill>
              </a:rPr>
              <a:t>Итоги ГИА – 9 по обществознанию</a:t>
            </a:r>
            <a:br>
              <a:rPr lang="ru-RU" sz="2700" b="1" u="sng" dirty="0" smtClean="0">
                <a:solidFill>
                  <a:schemeClr val="tx1"/>
                </a:solidFill>
              </a:rPr>
            </a:br>
            <a:r>
              <a:rPr lang="ru-RU" sz="2700" b="1" u="sng" dirty="0" smtClean="0">
                <a:solidFill>
                  <a:schemeClr val="tx1"/>
                </a:solidFill>
              </a:rPr>
              <a:t>(в дополнительный период </a:t>
            </a:r>
            <a:r>
              <a:rPr lang="ru-RU" sz="2700" b="1" u="sng" dirty="0" smtClean="0">
                <a:solidFill>
                  <a:schemeClr val="tx1"/>
                </a:solidFill>
              </a:rPr>
              <a:t>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Количество сдававших </a:t>
            </a:r>
            <a:r>
              <a:rPr lang="ru-RU" dirty="0" smtClean="0"/>
              <a:t>8 человек, </a:t>
            </a:r>
            <a:r>
              <a:rPr lang="ru-RU" dirty="0" smtClean="0"/>
              <a:t>из них: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«</a:t>
            </a:r>
            <a:r>
              <a:rPr lang="ru-RU" dirty="0" smtClean="0"/>
              <a:t>3» – </a:t>
            </a:r>
            <a:r>
              <a:rPr lang="ru-RU" dirty="0" smtClean="0"/>
              <a:t>6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«2» - 2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Средний балл по результатам ОГЭ - 3</a:t>
            </a:r>
            <a:endParaRPr lang="ru-RU" dirty="0"/>
          </a:p>
        </p:txBody>
      </p:sp>
      <p:pic>
        <p:nvPicPr>
          <p:cNvPr id="4" name="Picture 2" descr="C:\Users\User\Desktop\2055f771-cc66-4502-a95e-c5621338297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2531543" cy="14287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3174" y="274638"/>
            <a:ext cx="604362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Количество выпускников 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на конец года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857364"/>
            <a:ext cx="7772400" cy="4162436"/>
          </a:xfrm>
        </p:spPr>
        <p:txBody>
          <a:bodyPr/>
          <a:lstStyle/>
          <a:p>
            <a:r>
              <a:rPr lang="ru-RU" dirty="0" smtClean="0"/>
              <a:t>9А – </a:t>
            </a:r>
            <a:r>
              <a:rPr lang="ru-RU" dirty="0" smtClean="0"/>
              <a:t>24 </a:t>
            </a:r>
            <a:r>
              <a:rPr lang="ru-RU" dirty="0" smtClean="0"/>
              <a:t>человек</a:t>
            </a:r>
          </a:p>
          <a:p>
            <a:r>
              <a:rPr lang="ru-RU" dirty="0" smtClean="0"/>
              <a:t>9Б – </a:t>
            </a:r>
            <a:r>
              <a:rPr lang="ru-RU" dirty="0" smtClean="0"/>
              <a:t>25 </a:t>
            </a:r>
            <a:r>
              <a:rPr lang="ru-RU" dirty="0" smtClean="0"/>
              <a:t>человека</a:t>
            </a:r>
          </a:p>
          <a:p>
            <a:r>
              <a:rPr lang="ru-RU" dirty="0" smtClean="0"/>
              <a:t>9в – </a:t>
            </a:r>
            <a:r>
              <a:rPr lang="ru-RU" dirty="0" smtClean="0"/>
              <a:t>25 </a:t>
            </a:r>
            <a:r>
              <a:rPr lang="ru-RU" dirty="0" smtClean="0"/>
              <a:t>человека</a:t>
            </a:r>
          </a:p>
          <a:p>
            <a:r>
              <a:rPr lang="ru-RU" dirty="0" smtClean="0"/>
              <a:t>9г – </a:t>
            </a:r>
            <a:r>
              <a:rPr lang="ru-RU" dirty="0" smtClean="0"/>
              <a:t>12 </a:t>
            </a:r>
            <a:r>
              <a:rPr lang="ru-RU" dirty="0" smtClean="0"/>
              <a:t>человека</a:t>
            </a:r>
          </a:p>
          <a:p>
            <a:pPr>
              <a:buNone/>
            </a:pPr>
            <a:r>
              <a:rPr lang="ru-RU" dirty="0" smtClean="0"/>
              <a:t>Итого: </a:t>
            </a:r>
            <a:r>
              <a:rPr lang="ru-RU" dirty="0" smtClean="0">
                <a:solidFill>
                  <a:srgbClr val="FF0000"/>
                </a:solidFill>
              </a:rPr>
              <a:t>86 человек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Допущенных до ГИА – 9: </a:t>
            </a:r>
            <a:r>
              <a:rPr lang="ru-RU" dirty="0" smtClean="0">
                <a:solidFill>
                  <a:srgbClr val="FF0000"/>
                </a:solidFill>
              </a:rPr>
              <a:t>84 </a:t>
            </a:r>
            <a:r>
              <a:rPr lang="ru-RU" dirty="0" smtClean="0">
                <a:solidFill>
                  <a:srgbClr val="FF0000"/>
                </a:solidFill>
              </a:rPr>
              <a:t>человека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Picture 2" descr="C:\Users\User\Desktop\2055f771-cc66-4502-a95e-c5621338297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985438" cy="16849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488" y="1571612"/>
            <a:ext cx="648651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u="sng" dirty="0" smtClean="0">
                <a:solidFill>
                  <a:schemeClr val="tx1"/>
                </a:solidFill>
              </a:rPr>
              <a:t>Итоги ГИА – 9 по информатике и ИКТ (в основной период) </a:t>
            </a:r>
            <a:br>
              <a:rPr lang="ru-RU" sz="2700" b="1" u="sng" dirty="0" smtClean="0">
                <a:solidFill>
                  <a:schemeClr val="tx1"/>
                </a:solidFill>
              </a:rPr>
            </a:br>
            <a:r>
              <a:rPr lang="ru-RU" sz="2700" b="1" u="sng" dirty="0" smtClean="0">
                <a:solidFill>
                  <a:schemeClr val="tx1"/>
                </a:solidFill>
              </a:rPr>
              <a:t>учитель: Крапивина Е.Б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643182"/>
            <a:ext cx="7772400" cy="3376618"/>
          </a:xfrm>
        </p:spPr>
        <p:txBody>
          <a:bodyPr/>
          <a:lstStyle/>
          <a:p>
            <a:r>
              <a:rPr lang="ru-RU" dirty="0" smtClean="0"/>
              <a:t>Количество сдававших </a:t>
            </a:r>
            <a:r>
              <a:rPr lang="ru-RU" dirty="0" smtClean="0"/>
              <a:t>20 человек, </a:t>
            </a:r>
            <a:r>
              <a:rPr lang="ru-RU" dirty="0" smtClean="0"/>
              <a:t>из них:</a:t>
            </a:r>
          </a:p>
          <a:p>
            <a:pPr>
              <a:buNone/>
            </a:pPr>
            <a:r>
              <a:rPr lang="ru-RU" dirty="0" smtClean="0"/>
              <a:t>«5» - </a:t>
            </a:r>
            <a:r>
              <a:rPr lang="ru-RU" dirty="0" smtClean="0"/>
              <a:t>1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«4» – </a:t>
            </a:r>
            <a:r>
              <a:rPr lang="ru-RU" dirty="0" smtClean="0"/>
              <a:t>11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«3» - </a:t>
            </a:r>
            <a:r>
              <a:rPr lang="ru-RU" dirty="0" smtClean="0"/>
              <a:t>7</a:t>
            </a: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«2» - 1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Средний балл по результатам ОГЭ - 4</a:t>
            </a:r>
            <a:endParaRPr lang="ru-RU" dirty="0"/>
          </a:p>
        </p:txBody>
      </p:sp>
      <p:pic>
        <p:nvPicPr>
          <p:cNvPr id="4" name="Picture 2" descr="C:\Users\User\Desktop\2055f771-cc66-4502-a95e-c5621338297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2714612" cy="15320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500042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u="sng" dirty="0" smtClean="0">
                <a:solidFill>
                  <a:schemeClr val="tx1"/>
                </a:solidFill>
              </a:rPr>
              <a:t>Итоги ГИА – 9 по информатике и ИКТ</a:t>
            </a:r>
            <a:br>
              <a:rPr lang="ru-RU" sz="2700" b="1" u="sng" dirty="0" smtClean="0">
                <a:solidFill>
                  <a:schemeClr val="tx1"/>
                </a:solidFill>
              </a:rPr>
            </a:br>
            <a:r>
              <a:rPr lang="ru-RU" sz="2700" b="1" u="sng" dirty="0" smtClean="0">
                <a:solidFill>
                  <a:schemeClr val="tx1"/>
                </a:solidFill>
              </a:rPr>
              <a:t>(в дополнительный период </a:t>
            </a:r>
            <a:r>
              <a:rPr lang="ru-RU" sz="2700" b="1" u="sng" dirty="0" smtClean="0">
                <a:solidFill>
                  <a:schemeClr val="tx1"/>
                </a:solidFill>
              </a:rPr>
              <a:t>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Количество сдававших 1 человек, из них: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«</a:t>
            </a:r>
            <a:r>
              <a:rPr lang="ru-RU" dirty="0" smtClean="0"/>
              <a:t>3» – 1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Средний балл по результатам ОГЭ - 3</a:t>
            </a:r>
            <a:endParaRPr lang="ru-RU" dirty="0"/>
          </a:p>
        </p:txBody>
      </p:sp>
      <p:pic>
        <p:nvPicPr>
          <p:cNvPr id="4" name="Picture 2" descr="C:\Users\User\Desktop\2055f771-cc66-4502-a95e-c5621338297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2531543" cy="14287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 </a:t>
            </a:r>
            <a:r>
              <a:rPr lang="ru-RU" dirty="0" smtClean="0"/>
              <a:t>2022-2023 </a:t>
            </a:r>
            <a:r>
              <a:rPr lang="ru-RU" dirty="0" smtClean="0"/>
              <a:t>учебном году выпускники сдавали два обязательных предмета в форме ОГЭ: русский язык и математику.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Два дополнительных предмета в форме ОГЭ:</a:t>
            </a:r>
          </a:p>
          <a:p>
            <a:pPr>
              <a:buNone/>
            </a:pPr>
            <a:r>
              <a:rPr lang="ru-RU" dirty="0" smtClean="0"/>
              <a:t>Информатика и ИКТ, география, литература, английский язык, физика, химия, биология, история, обществознание</a:t>
            </a:r>
            <a:endParaRPr lang="ru-RU" dirty="0"/>
          </a:p>
        </p:txBody>
      </p:sp>
      <p:pic>
        <p:nvPicPr>
          <p:cNvPr id="4" name="Picture 2" descr="C:\Users\User\Desktop\2055f771-cc66-4502-a95e-c5621338297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500298" cy="14111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</a:t>
            </a:r>
            <a:r>
              <a:rPr lang="ru-RU" dirty="0" smtClean="0"/>
              <a:t>ыпускники 9Г (ОВЗ) класса </a:t>
            </a:r>
            <a:r>
              <a:rPr lang="ru-RU" dirty="0" smtClean="0"/>
              <a:t>сдавали два обязательных предмета в форме </a:t>
            </a:r>
            <a:r>
              <a:rPr lang="ru-RU" dirty="0" smtClean="0"/>
              <a:t>ГВЭ: </a:t>
            </a:r>
            <a:r>
              <a:rPr lang="ru-RU" dirty="0" smtClean="0"/>
              <a:t>русский язык и математику.</a:t>
            </a:r>
          </a:p>
          <a:p>
            <a:pPr>
              <a:buNone/>
            </a:pPr>
            <a:endParaRPr lang="ru-RU" dirty="0" smtClean="0"/>
          </a:p>
        </p:txBody>
      </p:sp>
      <p:pic>
        <p:nvPicPr>
          <p:cNvPr id="4" name="Picture 2" descr="C:\Users\User\Desktop\2055f771-cc66-4502-a95e-c5621338297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500298" cy="14111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1736" y="2214554"/>
            <a:ext cx="605788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u="sng" dirty="0" smtClean="0">
                <a:solidFill>
                  <a:schemeClr val="tx1"/>
                </a:solidFill>
              </a:rPr>
              <a:t>Итоги ГИА – 9 по русскому языку </a:t>
            </a:r>
            <a:br>
              <a:rPr lang="ru-RU" sz="2700" b="1" u="sng" dirty="0" smtClean="0">
                <a:solidFill>
                  <a:schemeClr val="tx1"/>
                </a:solidFill>
              </a:rPr>
            </a:br>
            <a:r>
              <a:rPr lang="ru-RU" sz="2700" b="1" u="sng" dirty="0" smtClean="0">
                <a:solidFill>
                  <a:schemeClr val="tx1"/>
                </a:solidFill>
              </a:rPr>
              <a:t>(в основной период) </a:t>
            </a:r>
            <a:br>
              <a:rPr lang="ru-RU" sz="2700" b="1" u="sng" dirty="0" smtClean="0">
                <a:solidFill>
                  <a:schemeClr val="tx1"/>
                </a:solidFill>
              </a:rPr>
            </a:br>
            <a:r>
              <a:rPr lang="ru-RU" sz="2700" b="1" u="sng" dirty="0" smtClean="0">
                <a:solidFill>
                  <a:schemeClr val="tx1"/>
                </a:solidFill>
              </a:rPr>
              <a:t>учителя: Смирнова М.Н – 9а</a:t>
            </a:r>
            <a:r>
              <a:rPr lang="ru-RU" sz="2700" b="1" u="sng" dirty="0" smtClean="0">
                <a:solidFill>
                  <a:schemeClr val="tx1"/>
                </a:solidFill>
              </a:rPr>
              <a:t>, 9в </a:t>
            </a:r>
            <a:br>
              <a:rPr lang="ru-RU" sz="2700" b="1" u="sng" dirty="0" smtClean="0">
                <a:solidFill>
                  <a:schemeClr val="tx1"/>
                </a:solidFill>
              </a:rPr>
            </a:br>
            <a:r>
              <a:rPr lang="ru-RU" sz="2700" b="1" u="sng" dirty="0" smtClean="0">
                <a:solidFill>
                  <a:schemeClr val="tx1"/>
                </a:solidFill>
              </a:rPr>
              <a:t>Игнатьева Т.В \ </a:t>
            </a:r>
            <a:r>
              <a:rPr lang="ru-RU" sz="2700" b="1" u="sng" dirty="0" err="1" smtClean="0">
                <a:solidFill>
                  <a:schemeClr val="tx1"/>
                </a:solidFill>
              </a:rPr>
              <a:t>Галоян</a:t>
            </a:r>
            <a:r>
              <a:rPr lang="ru-RU" sz="2700" b="1" u="sng" dirty="0" smtClean="0">
                <a:solidFill>
                  <a:schemeClr val="tx1"/>
                </a:solidFill>
              </a:rPr>
              <a:t> Л.Р –  9б</a:t>
            </a:r>
            <a:r>
              <a:rPr lang="ru-RU" sz="2700" b="1" u="sng" dirty="0" smtClean="0">
                <a:solidFill>
                  <a:schemeClr val="tx1"/>
                </a:solidFill>
              </a:rPr>
              <a:t/>
            </a:r>
            <a:br>
              <a:rPr lang="ru-RU" sz="2700" b="1" u="sng" dirty="0" smtClean="0">
                <a:solidFill>
                  <a:schemeClr val="tx1"/>
                </a:solidFill>
              </a:rPr>
            </a:br>
            <a:r>
              <a:rPr lang="ru-RU" sz="2700" b="1" u="sng" dirty="0" smtClean="0">
                <a:solidFill>
                  <a:schemeClr val="tx1"/>
                </a:solidFill>
              </a:rPr>
              <a:t>Игнатьева Т.В –  </a:t>
            </a:r>
            <a:r>
              <a:rPr lang="ru-RU" sz="2700" b="1" u="sng" dirty="0" smtClean="0">
                <a:solidFill>
                  <a:schemeClr val="tx1"/>
                </a:solidFill>
              </a:rPr>
              <a:t>9г</a:t>
            </a:r>
            <a:br>
              <a:rPr lang="ru-RU" sz="2700" b="1" u="sng" dirty="0" smtClean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285992"/>
            <a:ext cx="7772400" cy="3733808"/>
          </a:xfrm>
        </p:spPr>
        <p:txBody>
          <a:bodyPr/>
          <a:lstStyle/>
          <a:p>
            <a:r>
              <a:rPr lang="ru-RU" dirty="0" smtClean="0"/>
              <a:t>Количество сдававших </a:t>
            </a:r>
            <a:r>
              <a:rPr lang="ru-RU" dirty="0" smtClean="0"/>
              <a:t>84 человека, </a:t>
            </a:r>
            <a:r>
              <a:rPr lang="ru-RU" dirty="0" smtClean="0"/>
              <a:t>из них:</a:t>
            </a:r>
          </a:p>
          <a:p>
            <a:pPr>
              <a:buNone/>
            </a:pPr>
            <a:r>
              <a:rPr lang="ru-RU" dirty="0" smtClean="0"/>
              <a:t>«5» – </a:t>
            </a:r>
            <a:r>
              <a:rPr lang="ru-RU" dirty="0" smtClean="0"/>
              <a:t>8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«4» – </a:t>
            </a:r>
            <a:r>
              <a:rPr lang="ru-RU" dirty="0" smtClean="0"/>
              <a:t>45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«3» – </a:t>
            </a:r>
            <a:r>
              <a:rPr lang="ru-RU" dirty="0" smtClean="0"/>
              <a:t>28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«2» – </a:t>
            </a:r>
            <a:r>
              <a:rPr lang="ru-RU" dirty="0" smtClean="0">
                <a:solidFill>
                  <a:srgbClr val="FF0000"/>
                </a:solidFill>
              </a:rPr>
              <a:t>3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Средний </a:t>
            </a:r>
            <a:r>
              <a:rPr lang="ru-RU" dirty="0" smtClean="0"/>
              <a:t>балл по результатам ОГЭ - 4</a:t>
            </a:r>
            <a:endParaRPr lang="ru-RU" dirty="0"/>
          </a:p>
        </p:txBody>
      </p:sp>
      <p:pic>
        <p:nvPicPr>
          <p:cNvPr id="4" name="Picture 2" descr="C:\Users\User\Desktop\2055f771-cc66-4502-a95e-c5621338297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2571736" cy="14514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500042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u="sng" dirty="0" smtClean="0">
                <a:solidFill>
                  <a:schemeClr val="tx1"/>
                </a:solidFill>
              </a:rPr>
              <a:t>Итоги ГИА – 9 по </a:t>
            </a:r>
            <a:r>
              <a:rPr lang="ru-RU" sz="2700" b="1" u="sng" dirty="0" smtClean="0">
                <a:solidFill>
                  <a:schemeClr val="tx1"/>
                </a:solidFill>
              </a:rPr>
              <a:t>русскому языку</a:t>
            </a:r>
            <a:r>
              <a:rPr lang="ru-RU" sz="2700" b="1" u="sng" dirty="0" smtClean="0">
                <a:solidFill>
                  <a:schemeClr val="tx1"/>
                </a:solidFill>
              </a:rPr>
              <a:t/>
            </a:r>
            <a:br>
              <a:rPr lang="ru-RU" sz="2700" b="1" u="sng" dirty="0" smtClean="0">
                <a:solidFill>
                  <a:schemeClr val="tx1"/>
                </a:solidFill>
              </a:rPr>
            </a:br>
            <a:r>
              <a:rPr lang="ru-RU" sz="2700" b="1" u="sng" dirty="0" smtClean="0">
                <a:solidFill>
                  <a:schemeClr val="tx1"/>
                </a:solidFill>
              </a:rPr>
              <a:t>(в дополнительный период </a:t>
            </a:r>
            <a:r>
              <a:rPr lang="ru-RU" sz="2700" b="1" u="sng" dirty="0" smtClean="0">
                <a:solidFill>
                  <a:schemeClr val="tx1"/>
                </a:solidFill>
              </a:rPr>
              <a:t>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Количество сдававших </a:t>
            </a:r>
            <a:r>
              <a:rPr lang="ru-RU" dirty="0" smtClean="0"/>
              <a:t>1 человек, </a:t>
            </a:r>
            <a:r>
              <a:rPr lang="ru-RU" dirty="0" smtClean="0"/>
              <a:t>из них:</a:t>
            </a:r>
          </a:p>
          <a:p>
            <a:pPr>
              <a:buNone/>
            </a:pPr>
            <a:r>
              <a:rPr lang="ru-RU" dirty="0" smtClean="0"/>
              <a:t>«</a:t>
            </a:r>
            <a:r>
              <a:rPr lang="ru-RU" dirty="0" smtClean="0"/>
              <a:t>3» – </a:t>
            </a:r>
            <a:r>
              <a:rPr lang="ru-RU" dirty="0" smtClean="0"/>
              <a:t>1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Средний балл по результатам ОГЭ - </a:t>
            </a:r>
            <a:r>
              <a:rPr lang="ru-RU" dirty="0" smtClean="0"/>
              <a:t>1</a:t>
            </a:r>
            <a:endParaRPr lang="ru-RU" dirty="0"/>
          </a:p>
        </p:txBody>
      </p:sp>
      <p:pic>
        <p:nvPicPr>
          <p:cNvPr id="4" name="Picture 2" descr="C:\Users\User\Desktop\2055f771-cc66-4502-a95e-c5621338297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2531543" cy="14287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1571612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u="sng" dirty="0" smtClean="0">
                <a:solidFill>
                  <a:schemeClr val="tx1"/>
                </a:solidFill>
              </a:rPr>
              <a:t>Итоги ГИА – 9 по математике</a:t>
            </a:r>
            <a:br>
              <a:rPr lang="ru-RU" sz="2700" b="1" u="sng" dirty="0" smtClean="0">
                <a:solidFill>
                  <a:schemeClr val="tx1"/>
                </a:solidFill>
              </a:rPr>
            </a:br>
            <a:r>
              <a:rPr lang="ru-RU" sz="2700" b="1" u="sng" dirty="0" smtClean="0">
                <a:solidFill>
                  <a:schemeClr val="tx1"/>
                </a:solidFill>
              </a:rPr>
              <a:t>(в основной период) </a:t>
            </a:r>
            <a:br>
              <a:rPr lang="ru-RU" sz="2700" b="1" u="sng" dirty="0" smtClean="0">
                <a:solidFill>
                  <a:schemeClr val="tx1"/>
                </a:solidFill>
              </a:rPr>
            </a:br>
            <a:r>
              <a:rPr lang="ru-RU" sz="2700" b="1" u="sng" dirty="0" smtClean="0">
                <a:solidFill>
                  <a:schemeClr val="tx1"/>
                </a:solidFill>
              </a:rPr>
              <a:t>учителя: Крундышева О.В– 9а, </a:t>
            </a:r>
            <a:r>
              <a:rPr lang="ru-RU" sz="2700" b="1" u="sng" dirty="0" smtClean="0">
                <a:solidFill>
                  <a:schemeClr val="tx1"/>
                </a:solidFill>
              </a:rPr>
              <a:t>9б, 9в</a:t>
            </a:r>
            <a:r>
              <a:rPr lang="ru-RU" sz="2700" b="1" u="sng" dirty="0" smtClean="0">
                <a:solidFill>
                  <a:schemeClr val="tx1"/>
                </a:solidFill>
              </a:rPr>
              <a:t/>
            </a:r>
            <a:br>
              <a:rPr lang="ru-RU" sz="2700" b="1" u="sng" dirty="0" smtClean="0">
                <a:solidFill>
                  <a:schemeClr val="tx1"/>
                </a:solidFill>
              </a:rPr>
            </a:br>
            <a:r>
              <a:rPr lang="ru-RU" sz="2700" b="1" u="sng" dirty="0" smtClean="0">
                <a:solidFill>
                  <a:schemeClr val="tx1"/>
                </a:solidFill>
              </a:rPr>
              <a:t>Морозова А.Э – 9Г (ОВЗ)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643182"/>
            <a:ext cx="7772400" cy="3376618"/>
          </a:xfrm>
        </p:spPr>
        <p:txBody>
          <a:bodyPr/>
          <a:lstStyle/>
          <a:p>
            <a:r>
              <a:rPr lang="ru-RU" dirty="0" smtClean="0"/>
              <a:t>Количество сдававших </a:t>
            </a:r>
            <a:r>
              <a:rPr lang="ru-RU" dirty="0" smtClean="0"/>
              <a:t>84 </a:t>
            </a:r>
            <a:r>
              <a:rPr lang="ru-RU" dirty="0" smtClean="0"/>
              <a:t>человека, из них:</a:t>
            </a:r>
          </a:p>
          <a:p>
            <a:pPr>
              <a:buNone/>
            </a:pPr>
            <a:r>
              <a:rPr lang="ru-RU" dirty="0" smtClean="0"/>
              <a:t>«5» – </a:t>
            </a:r>
            <a:r>
              <a:rPr lang="ru-RU" dirty="0" smtClean="0"/>
              <a:t>2 (9б – 1; 9г – 1)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«4» – </a:t>
            </a:r>
            <a:r>
              <a:rPr lang="ru-RU" dirty="0" smtClean="0"/>
              <a:t>21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«3» – </a:t>
            </a:r>
            <a:r>
              <a:rPr lang="ru-RU" dirty="0" smtClean="0"/>
              <a:t>43</a:t>
            </a: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«2» – </a:t>
            </a:r>
            <a:r>
              <a:rPr lang="ru-RU" b="1" dirty="0" smtClean="0">
                <a:solidFill>
                  <a:srgbClr val="FF0000"/>
                </a:solidFill>
              </a:rPr>
              <a:t>18!!! </a:t>
            </a:r>
            <a:r>
              <a:rPr lang="ru-RU" b="1" dirty="0" smtClean="0">
                <a:solidFill>
                  <a:srgbClr val="FF0000"/>
                </a:solidFill>
              </a:rPr>
              <a:t>(в </a:t>
            </a:r>
            <a:r>
              <a:rPr lang="ru-RU" b="1" dirty="0" smtClean="0">
                <a:solidFill>
                  <a:srgbClr val="FF0000"/>
                </a:solidFill>
              </a:rPr>
              <a:t>2021-2022 </a:t>
            </a:r>
            <a:r>
              <a:rPr lang="ru-RU" b="1" dirty="0" smtClean="0">
                <a:solidFill>
                  <a:srgbClr val="FF0000"/>
                </a:solidFill>
              </a:rPr>
              <a:t>уч</a:t>
            </a:r>
            <a:r>
              <a:rPr lang="ru-RU" b="1" dirty="0" smtClean="0">
                <a:solidFill>
                  <a:srgbClr val="FF0000"/>
                </a:solidFill>
              </a:rPr>
              <a:t>. году </a:t>
            </a:r>
            <a:r>
              <a:rPr lang="ru-RU" b="1" dirty="0" smtClean="0">
                <a:solidFill>
                  <a:srgbClr val="FF0000"/>
                </a:solidFill>
              </a:rPr>
              <a:t>было </a:t>
            </a:r>
            <a:r>
              <a:rPr lang="ru-RU" b="1" dirty="0" smtClean="0">
                <a:solidFill>
                  <a:srgbClr val="FF0000"/>
                </a:solidFill>
              </a:rPr>
              <a:t>3!)</a:t>
            </a:r>
            <a:endParaRPr lang="ru-RU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Средний балл по результатам ОГЭ - </a:t>
            </a:r>
            <a:r>
              <a:rPr lang="ru-RU" dirty="0" smtClean="0"/>
              <a:t>3</a:t>
            </a:r>
            <a:endParaRPr lang="ru-RU" dirty="0"/>
          </a:p>
        </p:txBody>
      </p:sp>
      <p:pic>
        <p:nvPicPr>
          <p:cNvPr id="4" name="Picture 2" descr="C:\Users\User\Desktop\2055f771-cc66-4502-a95e-c5621338297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2714612" cy="15320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500042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u="sng" dirty="0" smtClean="0">
                <a:solidFill>
                  <a:schemeClr val="tx1"/>
                </a:solidFill>
              </a:rPr>
              <a:t>Итоги ГИА – 9 по математике</a:t>
            </a:r>
            <a:br>
              <a:rPr lang="ru-RU" sz="2700" b="1" u="sng" dirty="0" smtClean="0">
                <a:solidFill>
                  <a:schemeClr val="tx1"/>
                </a:solidFill>
              </a:rPr>
            </a:br>
            <a:r>
              <a:rPr lang="ru-RU" sz="2700" b="1" u="sng" dirty="0" smtClean="0">
                <a:solidFill>
                  <a:schemeClr val="tx1"/>
                </a:solidFill>
              </a:rPr>
              <a:t>(в дополнительный период </a:t>
            </a:r>
            <a:r>
              <a:rPr lang="ru-RU" sz="2700" b="1" u="sng" dirty="0" smtClean="0">
                <a:solidFill>
                  <a:schemeClr val="tx1"/>
                </a:solidFill>
              </a:rPr>
              <a:t>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Количество сдававших </a:t>
            </a:r>
            <a:r>
              <a:rPr lang="ru-RU" dirty="0" smtClean="0"/>
              <a:t>16 человек, </a:t>
            </a:r>
            <a:r>
              <a:rPr lang="ru-RU" dirty="0" smtClean="0"/>
              <a:t>из них:</a:t>
            </a:r>
          </a:p>
          <a:p>
            <a:pPr>
              <a:buNone/>
            </a:pPr>
            <a:r>
              <a:rPr lang="ru-RU" dirty="0" smtClean="0"/>
              <a:t>«</a:t>
            </a:r>
            <a:r>
              <a:rPr lang="ru-RU" dirty="0" smtClean="0"/>
              <a:t>4» – </a:t>
            </a:r>
            <a:r>
              <a:rPr lang="ru-RU" dirty="0" smtClean="0"/>
              <a:t>2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«3» – </a:t>
            </a:r>
            <a:r>
              <a:rPr lang="ru-RU" dirty="0" smtClean="0"/>
              <a:t>9</a:t>
            </a: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«2» – </a:t>
            </a:r>
            <a:r>
              <a:rPr lang="ru-RU" b="1" dirty="0" smtClean="0">
                <a:solidFill>
                  <a:srgbClr val="FF0000"/>
                </a:solidFill>
              </a:rPr>
              <a:t>5</a:t>
            </a:r>
            <a:endParaRPr lang="ru-RU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Средний балл по результатам ОГЭ - 3</a:t>
            </a:r>
            <a:endParaRPr lang="ru-RU" dirty="0"/>
          </a:p>
        </p:txBody>
      </p:sp>
      <p:pic>
        <p:nvPicPr>
          <p:cNvPr id="4" name="Picture 2" descr="C:\Users\User\Desktop\2055f771-cc66-4502-a95e-c5621338297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2531543" cy="14287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1571612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u="sng" dirty="0" smtClean="0">
                <a:solidFill>
                  <a:schemeClr val="tx1"/>
                </a:solidFill>
              </a:rPr>
              <a:t>Итоги ГИА – 9 по английскому языку</a:t>
            </a:r>
            <a:br>
              <a:rPr lang="ru-RU" sz="2700" b="1" u="sng" dirty="0" smtClean="0">
                <a:solidFill>
                  <a:schemeClr val="tx1"/>
                </a:solidFill>
              </a:rPr>
            </a:br>
            <a:r>
              <a:rPr lang="ru-RU" sz="2700" b="1" u="sng" dirty="0" smtClean="0">
                <a:solidFill>
                  <a:schemeClr val="tx1"/>
                </a:solidFill>
              </a:rPr>
              <a:t>(в основной период) </a:t>
            </a:r>
            <a:br>
              <a:rPr lang="ru-RU" sz="2700" b="1" u="sng" dirty="0" smtClean="0">
                <a:solidFill>
                  <a:schemeClr val="tx1"/>
                </a:solidFill>
              </a:rPr>
            </a:br>
            <a:r>
              <a:rPr lang="ru-RU" sz="2700" b="1" u="sng" dirty="0" smtClean="0">
                <a:solidFill>
                  <a:schemeClr val="tx1"/>
                </a:solidFill>
              </a:rPr>
              <a:t>учителя: </a:t>
            </a:r>
            <a:r>
              <a:rPr lang="ru-RU" sz="2700" b="1" u="sng" dirty="0" smtClean="0">
                <a:solidFill>
                  <a:schemeClr val="tx1"/>
                </a:solidFill>
              </a:rPr>
              <a:t>Орлова Е.В</a:t>
            </a:r>
            <a:r>
              <a:rPr lang="ru-RU" sz="2700" b="1" u="sng" dirty="0" smtClean="0">
                <a:solidFill>
                  <a:schemeClr val="tx1"/>
                </a:solidFill>
              </a:rPr>
              <a:t/>
            </a:r>
            <a:br>
              <a:rPr lang="ru-RU" sz="2700" b="1" u="sng" dirty="0" smtClean="0">
                <a:solidFill>
                  <a:schemeClr val="tx1"/>
                </a:solidFill>
              </a:rPr>
            </a:br>
            <a:r>
              <a:rPr lang="ru-RU" sz="2700" b="1" u="sng" dirty="0" smtClean="0">
                <a:solidFill>
                  <a:schemeClr val="tx1"/>
                </a:solidFill>
              </a:rPr>
              <a:t>Мащенко Я.С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643182"/>
            <a:ext cx="7772400" cy="3376618"/>
          </a:xfrm>
        </p:spPr>
        <p:txBody>
          <a:bodyPr/>
          <a:lstStyle/>
          <a:p>
            <a:r>
              <a:rPr lang="ru-RU" dirty="0" smtClean="0"/>
              <a:t>Количество сдававших </a:t>
            </a:r>
            <a:r>
              <a:rPr lang="ru-RU" dirty="0" smtClean="0"/>
              <a:t>10 </a:t>
            </a:r>
            <a:r>
              <a:rPr lang="ru-RU" dirty="0" smtClean="0"/>
              <a:t>человек, из них:</a:t>
            </a:r>
          </a:p>
          <a:p>
            <a:pPr>
              <a:buNone/>
            </a:pPr>
            <a:r>
              <a:rPr lang="ru-RU" dirty="0" smtClean="0"/>
              <a:t>«5» – </a:t>
            </a:r>
            <a:r>
              <a:rPr lang="ru-RU" dirty="0" smtClean="0"/>
              <a:t>2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«4» – </a:t>
            </a:r>
            <a:r>
              <a:rPr lang="ru-RU" dirty="0" smtClean="0"/>
              <a:t>4</a:t>
            </a:r>
          </a:p>
          <a:p>
            <a:pPr>
              <a:buNone/>
            </a:pPr>
            <a:r>
              <a:rPr lang="ru-RU" dirty="0" smtClean="0"/>
              <a:t>«3» - 4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Средний балл по результатам ОГЭ - </a:t>
            </a:r>
            <a:r>
              <a:rPr lang="ru-RU" dirty="0" smtClean="0"/>
              <a:t>4</a:t>
            </a:r>
            <a:endParaRPr lang="ru-RU" dirty="0"/>
          </a:p>
        </p:txBody>
      </p:sp>
      <p:pic>
        <p:nvPicPr>
          <p:cNvPr id="4" name="Picture 2" descr="C:\Users\User\Desktop\2055f771-cc66-4502-a95e-c5621338297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2714612" cy="15320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211</TotalTime>
  <Words>754</Words>
  <PresentationFormat>Экран (4:3)</PresentationFormat>
  <Paragraphs>131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Справедливость</vt:lpstr>
      <vt:lpstr>Итоги ГИА – 9 в 2022-2023 учебном году</vt:lpstr>
      <vt:lpstr>Количество выпускников  на конец года</vt:lpstr>
      <vt:lpstr>Слайд 3</vt:lpstr>
      <vt:lpstr>Слайд 4</vt:lpstr>
      <vt:lpstr>Итоги ГИА – 9 по русскому языку  (в основной период)  учителя: Смирнова М.Н – 9а, 9в  Игнатьева Т.В \ Галоян Л.Р –  9б Игнатьева Т.В –  9г  </vt:lpstr>
      <vt:lpstr>Итоги ГИА – 9 по русскому языку (в дополнительный период ) </vt:lpstr>
      <vt:lpstr>Итоги ГИА – 9 по математике (в основной период)  учителя: Крундышева О.В– 9а, 9б, 9в Морозова А.Э – 9Г (ОВЗ)  </vt:lpstr>
      <vt:lpstr>Итоги ГИА – 9 по математике (в дополнительный период ) </vt:lpstr>
      <vt:lpstr>Итоги ГИА – 9 по английскому языку (в основной период)  учителя: Орлова Е.В Мащенко Я.С  </vt:lpstr>
      <vt:lpstr>Итоги ГИА – 9 по биологии (в основной период)  учитель: Кондратенко И.Е  </vt:lpstr>
      <vt:lpstr>Итоги ГИА – 9 по химии  учитель: Емелина И.И </vt:lpstr>
      <vt:lpstr>Итоги ГИА – 9 по физике (в основной период)  учитель: Литвиненко О.В </vt:lpstr>
      <vt:lpstr>Итоги ГИА – 9 по истории (в основной период)  учитель: Полянская К.В </vt:lpstr>
      <vt:lpstr>Итоги ГИА – 9 по истории (в дополнительный период период)  учитель: Полянская К.В </vt:lpstr>
      <vt:lpstr>Итоги ГИА – 9 по литературе (в основной период)  учитель: Москвина О.Н (9Б класс) </vt:lpstr>
      <vt:lpstr>Итоги ГИА – 9 по географии (в основной период)  учителя: Грак О.А – 9б, 9в Анисимова Е.В – 9а </vt:lpstr>
      <vt:lpstr>Итоги ГИА – 9 по географии (в дополнительный период)  учитель:  Анисимова Е.В – 9а </vt:lpstr>
      <vt:lpstr>Итоги ГИА – 9 по обществознанию (в основной период)  учитель: Полянская К.В </vt:lpstr>
      <vt:lpstr>Итоги ГИА – 9 по обществознанию (в дополнительный период ) </vt:lpstr>
      <vt:lpstr>Итоги ГИА – 9 по информатике и ИКТ (в основной период)  учитель: Крапивина Е.Б </vt:lpstr>
      <vt:lpstr>Итоги ГИА – 9 по информатике и ИКТ (в дополнительный период 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ГИА – 9 в 2020-2021 учебном году</dc:title>
  <dc:creator>User</dc:creator>
  <cp:lastModifiedBy>User</cp:lastModifiedBy>
  <cp:revision>15</cp:revision>
  <dcterms:created xsi:type="dcterms:W3CDTF">2021-08-27T10:57:58Z</dcterms:created>
  <dcterms:modified xsi:type="dcterms:W3CDTF">2023-08-25T08:44:26Z</dcterms:modified>
</cp:coreProperties>
</file>